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307" r:id="rId2"/>
    <p:sldId id="550" r:id="rId3"/>
    <p:sldId id="567" r:id="rId4"/>
    <p:sldId id="579" r:id="rId5"/>
    <p:sldId id="580" r:id="rId6"/>
    <p:sldId id="582" r:id="rId7"/>
    <p:sldId id="581" r:id="rId8"/>
    <p:sldId id="573" r:id="rId9"/>
    <p:sldId id="583" r:id="rId10"/>
    <p:sldId id="584" r:id="rId11"/>
    <p:sldId id="585" r:id="rId12"/>
    <p:sldId id="586" r:id="rId13"/>
    <p:sldId id="587" r:id="rId14"/>
    <p:sldId id="588" r:id="rId15"/>
    <p:sldId id="589" r:id="rId16"/>
    <p:sldId id="578" r:id="rId17"/>
    <p:sldId id="577" r:id="rId18"/>
    <p:sldId id="568" r:id="rId19"/>
    <p:sldId id="576" r:id="rId20"/>
    <p:sldId id="572" r:id="rId2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EC8A62"/>
    <a:srgbClr val="C3EBD4"/>
    <a:srgbClr val="89ADB0"/>
    <a:srgbClr val="A39CC0"/>
    <a:srgbClr val="6C4C13"/>
    <a:srgbClr val="702A40"/>
    <a:srgbClr val="3A3375"/>
    <a:srgbClr val="653E66"/>
    <a:srgbClr val="3A3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2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10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026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423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920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72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686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058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385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80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91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678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11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C58F8-F9D5-A14E-83EB-74B7DD907103}" type="datetimeFigureOut">
              <a:rPr kumimoji="1" lang="ko-KR" altLang="en-US" smtClean="0"/>
              <a:t>2023-01-25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4CDC7-4371-AD40-86F2-C5452BFDFF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4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hyperlink" Target="https://github.com/dnjswns114/Portfolio-wonjunju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dnjswns114/Portfolio-wonjunjung/tree/%ED%8F%AC%ED%8A%B8%ED%8F%B4%EB%A6%AC%EC%98%A4/%EC%9B%B9%20%ED%94%84%EB%A1%9C%EA%B7%B8%EB%9E%98%EB%B0%8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3A0CEA1-1BF7-4D4D-9C48-586B9B1A5A91}"/>
              </a:ext>
            </a:extLst>
          </p:cNvPr>
          <p:cNvSpPr/>
          <p:nvPr/>
        </p:nvSpPr>
        <p:spPr>
          <a:xfrm>
            <a:off x="235570" y="265813"/>
            <a:ext cx="9670430" cy="6361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10" name="대각선 방향의 모서리가 둥근 사각형 14">
            <a:extLst>
              <a:ext uri="{FF2B5EF4-FFF2-40B4-BE49-F238E27FC236}">
                <a16:creationId xmlns:a16="http://schemas.microsoft.com/office/drawing/2014/main" id="{D1C26B7F-EE78-4130-9516-6D9408C003C4}"/>
              </a:ext>
            </a:extLst>
          </p:cNvPr>
          <p:cNvSpPr/>
          <p:nvPr/>
        </p:nvSpPr>
        <p:spPr>
          <a:xfrm>
            <a:off x="6628620" y="4122682"/>
            <a:ext cx="2210164" cy="1546597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B6F80A-6DC8-814B-A264-A6A5E59695BE}"/>
              </a:ext>
            </a:extLst>
          </p:cNvPr>
          <p:cNvSpPr/>
          <p:nvPr/>
        </p:nvSpPr>
        <p:spPr>
          <a:xfrm>
            <a:off x="1182441" y="2298821"/>
            <a:ext cx="2698031" cy="109873"/>
          </a:xfrm>
          <a:prstGeom prst="rect">
            <a:avLst/>
          </a:prstGeom>
          <a:solidFill>
            <a:srgbClr val="EC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AB326-281E-AF4A-BBED-7D47512632B9}"/>
              </a:ext>
            </a:extLst>
          </p:cNvPr>
          <p:cNvSpPr txBox="1"/>
          <p:nvPr/>
        </p:nvSpPr>
        <p:spPr>
          <a:xfrm>
            <a:off x="1182441" y="1783523"/>
            <a:ext cx="2733184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575" dirty="0">
                <a:latin typeface="KoreanYNMYTL" panose="02020600000000000000" pitchFamily="18" charset="-127"/>
                <a:ea typeface="KoreanYNMYTL" panose="02020600000000000000" pitchFamily="18" charset="-127"/>
              </a:rPr>
              <a:t>PORTFOLIO</a:t>
            </a:r>
            <a:endParaRPr kumimoji="1" lang="ko-KR" altLang="en-US" sz="3575" dirty="0">
              <a:latin typeface="KoreanYNMYTL" panose="02020600000000000000" pitchFamily="18" charset="-127"/>
              <a:ea typeface="KoreanYNMYT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1CAE1-9264-3742-95EB-8AD113FAE1A0}"/>
              </a:ext>
            </a:extLst>
          </p:cNvPr>
          <p:cNvSpPr txBox="1"/>
          <p:nvPr/>
        </p:nvSpPr>
        <p:spPr>
          <a:xfrm>
            <a:off x="1380071" y="2408694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2021 00 </a:t>
            </a:r>
            <a:r>
              <a:rPr kumimoji="1" lang="ko-KR" altLang="en-US" sz="12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지원자 </a:t>
            </a:r>
            <a:r>
              <a:rPr kumimoji="1" lang="ko-KR" altLang="en-US" sz="1400" b="1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정원준</a:t>
            </a:r>
            <a:endParaRPr kumimoji="1" lang="ko-KR" altLang="en-US" sz="1200" b="1" dirty="0">
              <a:latin typeface="Arita-dotum(OTF) Medium" panose="02020603020101020101" pitchFamily="18" charset="-127"/>
              <a:ea typeface="Arita-dotum(OTF) Medium" panose="02020603020101020101" pitchFamily="18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6A20D97-0603-2E49-ACE0-69C21E2CFC9B}"/>
              </a:ext>
            </a:extLst>
          </p:cNvPr>
          <p:cNvCxnSpPr>
            <a:cxnSpLocks/>
          </p:cNvCxnSpPr>
          <p:nvPr/>
        </p:nvCxnSpPr>
        <p:spPr>
          <a:xfrm>
            <a:off x="6487732" y="2986893"/>
            <a:ext cx="0" cy="27694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1438EE-0723-F847-A6AB-BAC57423D7B6}"/>
              </a:ext>
            </a:extLst>
          </p:cNvPr>
          <p:cNvSpPr txBox="1"/>
          <p:nvPr/>
        </p:nvSpPr>
        <p:spPr>
          <a:xfrm>
            <a:off x="6689987" y="4244603"/>
            <a:ext cx="2087431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01. </a:t>
            </a:r>
            <a:r>
              <a:rPr kumimoji="1" lang="ko-KR" altLang="en-US" sz="14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인적사항</a:t>
            </a:r>
            <a:endParaRPr kumimoji="1" lang="en-US" altLang="ko-KR" sz="1400" dirty="0">
              <a:latin typeface="Arita-dotum(OTF) Medium" panose="02020603020101020101" pitchFamily="18" charset="-127"/>
              <a:ea typeface="Arita-dotum(O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02. </a:t>
            </a:r>
            <a:r>
              <a:rPr kumimoji="1" lang="ko-KR" altLang="en-US" sz="14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이수 과목</a:t>
            </a:r>
            <a:endParaRPr kumimoji="1" lang="en-US" altLang="ko-KR" sz="1400" dirty="0">
              <a:latin typeface="Arita-dotum(OTF) Medium" panose="02020603020101020101" pitchFamily="18" charset="-127"/>
              <a:ea typeface="Arita-dotum(O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03. PROJECTS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04. </a:t>
            </a:r>
            <a:r>
              <a:rPr kumimoji="1" lang="ko-KR" altLang="en-US" sz="1400" dirty="0" err="1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교내외</a:t>
            </a:r>
            <a:r>
              <a:rPr kumimoji="1" lang="ko-KR" altLang="en-US" sz="14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 활동</a:t>
            </a:r>
            <a:r>
              <a:rPr kumimoji="1" lang="en-US" altLang="ko-KR" sz="14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, </a:t>
            </a:r>
            <a:r>
              <a:rPr kumimoji="1" lang="ko-KR" altLang="en-US" sz="1400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자격증</a:t>
            </a:r>
            <a:endParaRPr kumimoji="1" lang="en-US" altLang="ko-KR" sz="1400" dirty="0">
              <a:latin typeface="Arita-dotum(OTF) Medium" panose="02020603020101020101" pitchFamily="18" charset="-127"/>
              <a:ea typeface="Arita-dotum(OTF)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172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02DD29-0675-9A68-9E5C-E1FC3FAD4042}"/>
              </a:ext>
            </a:extLst>
          </p:cNvPr>
          <p:cNvGrpSpPr/>
          <p:nvPr/>
        </p:nvGrpSpPr>
        <p:grpSpPr>
          <a:xfrm>
            <a:off x="845076" y="2055515"/>
            <a:ext cx="2907468" cy="685888"/>
            <a:chOff x="6657264" y="2569297"/>
            <a:chExt cx="2907468" cy="685888"/>
          </a:xfrm>
        </p:grpSpPr>
        <p:sp>
          <p:nvSpPr>
            <p:cNvPr id="6" name="삼각형 45">
              <a:extLst>
                <a:ext uri="{FF2B5EF4-FFF2-40B4-BE49-F238E27FC236}">
                  <a16:creationId xmlns:a16="http://schemas.microsoft.com/office/drawing/2014/main" id="{92E9C6DC-198B-6583-C1CA-880E3537F597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867BD-2880-C20D-3C1F-738F169465EB}"/>
                </a:ext>
              </a:extLst>
            </p:cNvPr>
            <p:cNvSpPr txBox="1"/>
            <p:nvPr/>
          </p:nvSpPr>
          <p:spPr>
            <a:xfrm>
              <a:off x="6718825" y="2569297"/>
              <a:ext cx="2845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All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페이지는 다음과 같이 다른 사람이 작성한 게시물도 확인을 하거나 공감을 할 수 있도록 </a:t>
              </a:r>
              <a:r>
                <a:rPr kumimoji="1" lang="ko-KR" altLang="en-US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구성되어있습니다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  <a:endParaRPr kumimoji="1" lang="ko-KR" altLang="en-US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ACADE-BAB6-D981-0C5F-EA93F94B6BE0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C9DFCA4-D3E6-A81C-5E17-31D891C1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329" y="1444964"/>
            <a:ext cx="5160241" cy="43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1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117785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520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 설명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(</a:t>
            </a:r>
            <a:r>
              <a:rPr lang="ko-KR" altLang="en-US" sz="2400" b="1" dirty="0" err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백앤드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7C8982-CB71-F187-67EB-0C11D56BF6E8}"/>
              </a:ext>
            </a:extLst>
          </p:cNvPr>
          <p:cNvGrpSpPr/>
          <p:nvPr/>
        </p:nvGrpSpPr>
        <p:grpSpPr>
          <a:xfrm>
            <a:off x="576628" y="2262023"/>
            <a:ext cx="3030638" cy="1200329"/>
            <a:chOff x="6657264" y="2669246"/>
            <a:chExt cx="3030638" cy="1200329"/>
          </a:xfrm>
        </p:grpSpPr>
        <p:sp>
          <p:nvSpPr>
            <p:cNvPr id="4" name="삼각형 45">
              <a:extLst>
                <a:ext uri="{FF2B5EF4-FFF2-40B4-BE49-F238E27FC236}">
                  <a16:creationId xmlns:a16="http://schemas.microsoft.com/office/drawing/2014/main" id="{FA5795BB-8F81-4B83-DDD2-CFA65BF3A0AD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BB1C9-884C-E6B3-F075-441BB0C10257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데이터의 정보를 저장하고 유효성을 검사하기 위하여 데이터베이스를 생성합니다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이후 </a:t>
              </a:r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mymember.php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에서 이 </a:t>
              </a:r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mymember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테이블을 사용하기 위한 기능을 구현합니다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  <a:p>
              <a:endParaRPr kumimoji="1" lang="en-US" altLang="ko-KR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56CD-F506-05AD-B130-0F7D5FF33F19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0DCA5F1-C250-CCA4-BFBB-A618626F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96" y="1894348"/>
            <a:ext cx="4424980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7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117785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520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 설명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(</a:t>
            </a:r>
            <a:r>
              <a:rPr lang="ko-KR" altLang="en-US" sz="2400" b="1" dirty="0" err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백앤드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7C8982-CB71-F187-67EB-0C11D56BF6E8}"/>
              </a:ext>
            </a:extLst>
          </p:cNvPr>
          <p:cNvGrpSpPr/>
          <p:nvPr/>
        </p:nvGrpSpPr>
        <p:grpSpPr>
          <a:xfrm>
            <a:off x="576628" y="2262023"/>
            <a:ext cx="3030638" cy="1384995"/>
            <a:chOff x="6657264" y="2669246"/>
            <a:chExt cx="3030638" cy="1384995"/>
          </a:xfrm>
        </p:grpSpPr>
        <p:sp>
          <p:nvSpPr>
            <p:cNvPr id="4" name="삼각형 45">
              <a:extLst>
                <a:ext uri="{FF2B5EF4-FFF2-40B4-BE49-F238E27FC236}">
                  <a16:creationId xmlns:a16="http://schemas.microsoft.com/office/drawing/2014/main" id="{FA5795BB-8F81-4B83-DDD2-CFA65BF3A0AD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BB1C9-884C-E6B3-F075-441BB0C10257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게시물 등록의 경우도 마찬가지로 테이블을 등록한 뒤 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AJAX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코드를 작성하여 등록 이벤트를 </a:t>
              </a:r>
              <a:r>
                <a:rPr kumimoji="1" lang="ko-KR" altLang="en-US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만든뒤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 글이 데이터베이스에 입력될 수 있도록 하였습니다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댓글 등록의 경우도 유사한 방식 입니다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56CD-F506-05AD-B130-0F7D5FF33F19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ACC49CA-BA20-F6AD-27AB-26E2647B8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997" y="2013447"/>
            <a:ext cx="5606455" cy="44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117785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520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 설명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(</a:t>
            </a:r>
            <a:r>
              <a:rPr lang="ko-KR" altLang="en-US" sz="2400" b="1" dirty="0" err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백앤드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7C8982-CB71-F187-67EB-0C11D56BF6E8}"/>
              </a:ext>
            </a:extLst>
          </p:cNvPr>
          <p:cNvGrpSpPr/>
          <p:nvPr/>
        </p:nvGrpSpPr>
        <p:grpSpPr>
          <a:xfrm>
            <a:off x="576628" y="2262023"/>
            <a:ext cx="3030638" cy="646331"/>
            <a:chOff x="6657264" y="2669246"/>
            <a:chExt cx="3030638" cy="646331"/>
          </a:xfrm>
        </p:grpSpPr>
        <p:sp>
          <p:nvSpPr>
            <p:cNvPr id="4" name="삼각형 45">
              <a:extLst>
                <a:ext uri="{FF2B5EF4-FFF2-40B4-BE49-F238E27FC236}">
                  <a16:creationId xmlns:a16="http://schemas.microsoft.com/office/drawing/2014/main" id="{FA5795BB-8F81-4B83-DDD2-CFA65BF3A0AD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BB1C9-884C-E6B3-F075-441BB0C10257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게시물 공감기능을 구현하여 인스타의 </a:t>
              </a:r>
              <a:r>
                <a:rPr kumimoji="1" lang="ko-KR" altLang="en-US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좋아요와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 같은 여론조사 기능 이용이 가능합니다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56CD-F506-05AD-B130-0F7D5FF33F19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1D1362C-9F13-D0B2-B7DB-3A9F3106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510" y="2262023"/>
            <a:ext cx="5323862" cy="39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117785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520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 설명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(</a:t>
            </a:r>
            <a:r>
              <a:rPr lang="ko-KR" altLang="en-US" sz="2400" b="1" dirty="0" err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백앤드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7C8982-CB71-F187-67EB-0C11D56BF6E8}"/>
              </a:ext>
            </a:extLst>
          </p:cNvPr>
          <p:cNvGrpSpPr/>
          <p:nvPr/>
        </p:nvGrpSpPr>
        <p:grpSpPr>
          <a:xfrm>
            <a:off x="576628" y="2262023"/>
            <a:ext cx="3030638" cy="646331"/>
            <a:chOff x="6657264" y="2669246"/>
            <a:chExt cx="3030638" cy="646331"/>
          </a:xfrm>
        </p:grpSpPr>
        <p:sp>
          <p:nvSpPr>
            <p:cNvPr id="4" name="삼각형 45">
              <a:extLst>
                <a:ext uri="{FF2B5EF4-FFF2-40B4-BE49-F238E27FC236}">
                  <a16:creationId xmlns:a16="http://schemas.microsoft.com/office/drawing/2014/main" id="{FA5795BB-8F81-4B83-DDD2-CFA65BF3A0AD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BB1C9-884C-E6B3-F075-441BB0C10257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포토 업로드 기능을 이용하여 프로필 포토와 커버포토를 변경하는 기능을 포함시키는 코드 입니다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56CD-F506-05AD-B130-0F7D5FF33F19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4B4FEB6-C140-E715-0516-16C47A40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04" y="2053247"/>
            <a:ext cx="5113637" cy="44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1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117785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520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 설명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(</a:t>
            </a:r>
            <a:r>
              <a:rPr lang="ko-KR" altLang="en-US" sz="2400" b="1" dirty="0" err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백앤드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7C8982-CB71-F187-67EB-0C11D56BF6E8}"/>
              </a:ext>
            </a:extLst>
          </p:cNvPr>
          <p:cNvGrpSpPr/>
          <p:nvPr/>
        </p:nvGrpSpPr>
        <p:grpSpPr>
          <a:xfrm>
            <a:off x="576628" y="2262023"/>
            <a:ext cx="3030638" cy="830997"/>
            <a:chOff x="6657264" y="2669246"/>
            <a:chExt cx="3030638" cy="830997"/>
          </a:xfrm>
        </p:grpSpPr>
        <p:sp>
          <p:nvSpPr>
            <p:cNvPr id="4" name="삼각형 45">
              <a:extLst>
                <a:ext uri="{FF2B5EF4-FFF2-40B4-BE49-F238E27FC236}">
                  <a16:creationId xmlns:a16="http://schemas.microsoft.com/office/drawing/2014/main" id="{FA5795BB-8F81-4B83-DDD2-CFA65BF3A0AD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BB1C9-884C-E6B3-F075-441BB0C10257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마지막으로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언제 로그인을 했고 언제 어떤 게시글과 댓글을 작성했는지 로그아웃의 시간이 언제 인지 등의 로그를 확인할 수 있는 코드 입니다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56CD-F506-05AD-B130-0F7D5FF33F19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79E57E7-6D36-C57D-5AC6-01EF9540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90" y="2084627"/>
            <a:ext cx="5389780" cy="42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93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366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유니티 게임 개발 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2D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A93B81-963B-4091-95FB-B36DA186F55D}"/>
              </a:ext>
            </a:extLst>
          </p:cNvPr>
          <p:cNvSpPr txBox="1"/>
          <p:nvPr/>
        </p:nvSpPr>
        <p:spPr>
          <a:xfrm>
            <a:off x="401292" y="1810976"/>
            <a:ext cx="9092601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프로젝트 상세 설명</a:t>
            </a:r>
            <a:endParaRPr lang="en-US" altLang="ko-KR" sz="500" dirty="0"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6742536" y="2858909"/>
            <a:ext cx="1508979" cy="585939"/>
            <a:chOff x="6657264" y="2669246"/>
            <a:chExt cx="1508979" cy="585939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135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진행 기간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13179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2019.02 ~ 2019.07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8354CD0-4592-469D-AC1E-60C691B7767C}"/>
              </a:ext>
            </a:extLst>
          </p:cNvPr>
          <p:cNvGrpSpPr/>
          <p:nvPr/>
        </p:nvGrpSpPr>
        <p:grpSpPr>
          <a:xfrm>
            <a:off x="6742536" y="3554326"/>
            <a:ext cx="1508979" cy="1104280"/>
            <a:chOff x="6657264" y="3368786"/>
            <a:chExt cx="1508979" cy="1104280"/>
          </a:xfrm>
        </p:grpSpPr>
        <p:sp>
          <p:nvSpPr>
            <p:cNvPr id="146" name="삼각형 45">
              <a:extLst>
                <a:ext uri="{FF2B5EF4-FFF2-40B4-BE49-F238E27FC236}">
                  <a16:creationId xmlns:a16="http://schemas.microsoft.com/office/drawing/2014/main" id="{D4316302-52B8-4D2D-8955-7220CC5E1169}"/>
                </a:ext>
              </a:extLst>
            </p:cNvPr>
            <p:cNvSpPr/>
            <p:nvPr/>
          </p:nvSpPr>
          <p:spPr>
            <a:xfrm rot="5400000">
              <a:off x="6652273" y="343033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579934-064B-4677-90FE-D6A21BBA8A5C}"/>
                </a:ext>
              </a:extLst>
            </p:cNvPr>
            <p:cNvSpPr txBox="1"/>
            <p:nvPr/>
          </p:nvSpPr>
          <p:spPr>
            <a:xfrm>
              <a:off x="6812234" y="3368786"/>
              <a:ext cx="1354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SKILLS / IDE</a:t>
              </a:r>
              <a:endParaRPr kumimoji="1" lang="ko-KR" altLang="en-US" sz="11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BF8215D-85B0-40E7-9A77-5F269FAE6158}"/>
                </a:ext>
              </a:extLst>
            </p:cNvPr>
            <p:cNvSpPr txBox="1"/>
            <p:nvPr/>
          </p:nvSpPr>
          <p:spPr>
            <a:xfrm>
              <a:off x="6657264" y="3688236"/>
              <a:ext cx="121379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HTML5,CSS3,jQuery</a:t>
              </a:r>
            </a:p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(front</a:t>
              </a: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 </a:t>
              </a:r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end)</a:t>
              </a:r>
            </a:p>
            <a:p>
              <a:r>
                <a:rPr kumimoji="1" lang="en-US" altLang="ko-KR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MySQL,PHP</a:t>
              </a: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(back end)</a:t>
              </a:r>
            </a:p>
            <a:p>
              <a:r>
                <a:rPr kumimoji="1" lang="en-US" altLang="ko-KR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Atom,MAMP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3D77D-B63E-4FDA-B608-4F178AFBACC9}"/>
              </a:ext>
            </a:extLst>
          </p:cNvPr>
          <p:cNvGrpSpPr/>
          <p:nvPr/>
        </p:nvGrpSpPr>
        <p:grpSpPr>
          <a:xfrm>
            <a:off x="6742536" y="5007176"/>
            <a:ext cx="1508979" cy="253916"/>
            <a:chOff x="6654694" y="4740005"/>
            <a:chExt cx="1508979" cy="253916"/>
          </a:xfrm>
        </p:grpSpPr>
        <p:sp>
          <p:nvSpPr>
            <p:cNvPr id="149" name="삼각형 45">
              <a:extLst>
                <a:ext uri="{FF2B5EF4-FFF2-40B4-BE49-F238E27FC236}">
                  <a16:creationId xmlns:a16="http://schemas.microsoft.com/office/drawing/2014/main" id="{079A80A8-5369-461E-B6E4-135C69EE1526}"/>
                </a:ext>
              </a:extLst>
            </p:cNvPr>
            <p:cNvSpPr/>
            <p:nvPr/>
          </p:nvSpPr>
          <p:spPr>
            <a:xfrm rot="5400000">
              <a:off x="6649703" y="4801555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68DE23-AD92-4A6A-9490-222E27A3994C}"/>
                </a:ext>
              </a:extLst>
            </p:cNvPr>
            <p:cNvSpPr txBox="1"/>
            <p:nvPr/>
          </p:nvSpPr>
          <p:spPr>
            <a:xfrm>
              <a:off x="6809664" y="4740005"/>
              <a:ext cx="13540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5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CODE(</a:t>
              </a:r>
              <a:r>
                <a:rPr kumimoji="1" lang="en-US" altLang="ko-KR" sz="105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Github</a:t>
              </a:r>
              <a:r>
                <a:rPr kumimoji="1" lang="en-US" altLang="ko-KR" sz="105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 URL)</a:t>
              </a:r>
              <a:endParaRPr kumimoji="1" lang="ko-KR" altLang="en-US" sz="105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4" name="그림 3" descr="텍스트, 실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E96FE8C4-E1DE-4C37-39F9-D466CA3C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20" y="2845110"/>
            <a:ext cx="4690766" cy="314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1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334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유니티 게임 개발 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3D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A93B81-963B-4091-95FB-B36DA186F55D}"/>
              </a:ext>
            </a:extLst>
          </p:cNvPr>
          <p:cNvSpPr txBox="1"/>
          <p:nvPr/>
        </p:nvSpPr>
        <p:spPr>
          <a:xfrm>
            <a:off x="401292" y="1810976"/>
            <a:ext cx="9092601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프로젝트 상세 설명</a:t>
            </a:r>
            <a:endParaRPr lang="en-US" altLang="ko-KR" sz="500" dirty="0"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6742536" y="2858909"/>
            <a:ext cx="1508979" cy="585939"/>
            <a:chOff x="6657264" y="2669246"/>
            <a:chExt cx="1508979" cy="585939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135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진행 기간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13179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2019.02 ~ 2019.07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8354CD0-4592-469D-AC1E-60C691B7767C}"/>
              </a:ext>
            </a:extLst>
          </p:cNvPr>
          <p:cNvGrpSpPr/>
          <p:nvPr/>
        </p:nvGrpSpPr>
        <p:grpSpPr>
          <a:xfrm>
            <a:off x="6742536" y="3554326"/>
            <a:ext cx="1508979" cy="1104280"/>
            <a:chOff x="6657264" y="3368786"/>
            <a:chExt cx="1508979" cy="1104280"/>
          </a:xfrm>
        </p:grpSpPr>
        <p:sp>
          <p:nvSpPr>
            <p:cNvPr id="146" name="삼각형 45">
              <a:extLst>
                <a:ext uri="{FF2B5EF4-FFF2-40B4-BE49-F238E27FC236}">
                  <a16:creationId xmlns:a16="http://schemas.microsoft.com/office/drawing/2014/main" id="{D4316302-52B8-4D2D-8955-7220CC5E1169}"/>
                </a:ext>
              </a:extLst>
            </p:cNvPr>
            <p:cNvSpPr/>
            <p:nvPr/>
          </p:nvSpPr>
          <p:spPr>
            <a:xfrm rot="5400000">
              <a:off x="6652273" y="343033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579934-064B-4677-90FE-D6A21BBA8A5C}"/>
                </a:ext>
              </a:extLst>
            </p:cNvPr>
            <p:cNvSpPr txBox="1"/>
            <p:nvPr/>
          </p:nvSpPr>
          <p:spPr>
            <a:xfrm>
              <a:off x="6812234" y="3368786"/>
              <a:ext cx="1354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SKILLS / IDE</a:t>
              </a:r>
              <a:endParaRPr kumimoji="1" lang="ko-KR" altLang="en-US" sz="11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BF8215D-85B0-40E7-9A77-5F269FAE6158}"/>
                </a:ext>
              </a:extLst>
            </p:cNvPr>
            <p:cNvSpPr txBox="1"/>
            <p:nvPr/>
          </p:nvSpPr>
          <p:spPr>
            <a:xfrm>
              <a:off x="6657264" y="3688236"/>
              <a:ext cx="121379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HTML5,CSS3,jQuery</a:t>
              </a:r>
            </a:p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(front</a:t>
              </a: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 </a:t>
              </a:r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end)</a:t>
              </a:r>
            </a:p>
            <a:p>
              <a:r>
                <a:rPr kumimoji="1" lang="en-US" altLang="ko-KR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MySQL,PHP</a:t>
              </a: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(back end)</a:t>
              </a:r>
            </a:p>
            <a:p>
              <a:r>
                <a:rPr kumimoji="1" lang="en-US" altLang="ko-KR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Atom,MAMP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3D77D-B63E-4FDA-B608-4F178AFBACC9}"/>
              </a:ext>
            </a:extLst>
          </p:cNvPr>
          <p:cNvGrpSpPr/>
          <p:nvPr/>
        </p:nvGrpSpPr>
        <p:grpSpPr>
          <a:xfrm>
            <a:off x="6742536" y="5007176"/>
            <a:ext cx="1508979" cy="253916"/>
            <a:chOff x="6654694" y="4740005"/>
            <a:chExt cx="1508979" cy="253916"/>
          </a:xfrm>
        </p:grpSpPr>
        <p:sp>
          <p:nvSpPr>
            <p:cNvPr id="149" name="삼각형 45">
              <a:extLst>
                <a:ext uri="{FF2B5EF4-FFF2-40B4-BE49-F238E27FC236}">
                  <a16:creationId xmlns:a16="http://schemas.microsoft.com/office/drawing/2014/main" id="{079A80A8-5369-461E-B6E4-135C69EE1526}"/>
                </a:ext>
              </a:extLst>
            </p:cNvPr>
            <p:cNvSpPr/>
            <p:nvPr/>
          </p:nvSpPr>
          <p:spPr>
            <a:xfrm rot="5400000">
              <a:off x="6649703" y="4801555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68DE23-AD92-4A6A-9490-222E27A3994C}"/>
                </a:ext>
              </a:extLst>
            </p:cNvPr>
            <p:cNvSpPr txBox="1"/>
            <p:nvPr/>
          </p:nvSpPr>
          <p:spPr>
            <a:xfrm>
              <a:off x="6809664" y="4740005"/>
              <a:ext cx="13540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5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CODE(</a:t>
              </a:r>
              <a:r>
                <a:rPr kumimoji="1" lang="en-US" altLang="ko-KR" sz="105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Github</a:t>
              </a:r>
              <a:r>
                <a:rPr kumimoji="1" lang="en-US" altLang="ko-KR" sz="105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 URL)</a:t>
              </a:r>
              <a:endParaRPr kumimoji="1" lang="ko-KR" altLang="en-US" sz="105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4BEA0C9-645F-DB7A-2536-F3D56F5C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5" y="2889987"/>
            <a:ext cx="4779496" cy="29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2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4271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서울시 </a:t>
            </a:r>
            <a:r>
              <a:rPr lang="ko-KR" altLang="en-US" sz="2400" b="1" dirty="0" err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따릉이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r>
              <a:rPr lang="ko-KR" altLang="en-US" sz="2400" b="1" dirty="0" err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대여량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예측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A93B81-963B-4091-95FB-B36DA186F55D}"/>
              </a:ext>
            </a:extLst>
          </p:cNvPr>
          <p:cNvSpPr txBox="1"/>
          <p:nvPr/>
        </p:nvSpPr>
        <p:spPr>
          <a:xfrm>
            <a:off x="401292" y="1810976"/>
            <a:ext cx="9092601" cy="3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프로젝트 상세 설명</a:t>
            </a:r>
            <a:endParaRPr lang="en-US" altLang="ko-KR" sz="500" dirty="0"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6742536" y="2858909"/>
            <a:ext cx="1508979" cy="585939"/>
            <a:chOff x="6657264" y="2669246"/>
            <a:chExt cx="1508979" cy="585939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135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진행 기간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13179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2019.02 ~ 2019.07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8354CD0-4592-469D-AC1E-60C691B7767C}"/>
              </a:ext>
            </a:extLst>
          </p:cNvPr>
          <p:cNvGrpSpPr/>
          <p:nvPr/>
        </p:nvGrpSpPr>
        <p:grpSpPr>
          <a:xfrm>
            <a:off x="6742536" y="3554326"/>
            <a:ext cx="1508979" cy="1104280"/>
            <a:chOff x="6657264" y="3368786"/>
            <a:chExt cx="1508979" cy="1104280"/>
          </a:xfrm>
        </p:grpSpPr>
        <p:sp>
          <p:nvSpPr>
            <p:cNvPr id="146" name="삼각형 45">
              <a:extLst>
                <a:ext uri="{FF2B5EF4-FFF2-40B4-BE49-F238E27FC236}">
                  <a16:creationId xmlns:a16="http://schemas.microsoft.com/office/drawing/2014/main" id="{D4316302-52B8-4D2D-8955-7220CC5E1169}"/>
                </a:ext>
              </a:extLst>
            </p:cNvPr>
            <p:cNvSpPr/>
            <p:nvPr/>
          </p:nvSpPr>
          <p:spPr>
            <a:xfrm rot="5400000">
              <a:off x="6652273" y="343033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579934-064B-4677-90FE-D6A21BBA8A5C}"/>
                </a:ext>
              </a:extLst>
            </p:cNvPr>
            <p:cNvSpPr txBox="1"/>
            <p:nvPr/>
          </p:nvSpPr>
          <p:spPr>
            <a:xfrm>
              <a:off x="6812234" y="3368786"/>
              <a:ext cx="1354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SKILLS / IDE</a:t>
              </a:r>
              <a:endParaRPr kumimoji="1" lang="ko-KR" altLang="en-US" sz="11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BF8215D-85B0-40E7-9A77-5F269FAE6158}"/>
                </a:ext>
              </a:extLst>
            </p:cNvPr>
            <p:cNvSpPr txBox="1"/>
            <p:nvPr/>
          </p:nvSpPr>
          <p:spPr>
            <a:xfrm>
              <a:off x="6657264" y="3688236"/>
              <a:ext cx="121379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HTML5,CSS3,jQuery</a:t>
              </a:r>
            </a:p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(front</a:t>
              </a: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 </a:t>
              </a:r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end)</a:t>
              </a:r>
            </a:p>
            <a:p>
              <a:r>
                <a:rPr kumimoji="1" lang="en-US" altLang="ko-KR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MySQL,PHP</a:t>
              </a: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(back end)</a:t>
              </a:r>
            </a:p>
            <a:p>
              <a:r>
                <a:rPr kumimoji="1" lang="en-US" altLang="ko-KR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Atom,MAMP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3D77D-B63E-4FDA-B608-4F178AFBACC9}"/>
              </a:ext>
            </a:extLst>
          </p:cNvPr>
          <p:cNvGrpSpPr/>
          <p:nvPr/>
        </p:nvGrpSpPr>
        <p:grpSpPr>
          <a:xfrm>
            <a:off x="6742536" y="5007176"/>
            <a:ext cx="1508979" cy="253916"/>
            <a:chOff x="6654694" y="4740005"/>
            <a:chExt cx="1508979" cy="253916"/>
          </a:xfrm>
        </p:grpSpPr>
        <p:sp>
          <p:nvSpPr>
            <p:cNvPr id="149" name="삼각형 45">
              <a:extLst>
                <a:ext uri="{FF2B5EF4-FFF2-40B4-BE49-F238E27FC236}">
                  <a16:creationId xmlns:a16="http://schemas.microsoft.com/office/drawing/2014/main" id="{079A80A8-5369-461E-B6E4-135C69EE1526}"/>
                </a:ext>
              </a:extLst>
            </p:cNvPr>
            <p:cNvSpPr/>
            <p:nvPr/>
          </p:nvSpPr>
          <p:spPr>
            <a:xfrm rot="5400000">
              <a:off x="6649703" y="4801555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68DE23-AD92-4A6A-9490-222E27A3994C}"/>
                </a:ext>
              </a:extLst>
            </p:cNvPr>
            <p:cNvSpPr txBox="1"/>
            <p:nvPr/>
          </p:nvSpPr>
          <p:spPr>
            <a:xfrm>
              <a:off x="6809664" y="4740005"/>
              <a:ext cx="13540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5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CODE(</a:t>
              </a:r>
              <a:r>
                <a:rPr kumimoji="1" lang="en-US" altLang="ko-KR" sz="105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Github</a:t>
              </a:r>
              <a:r>
                <a:rPr kumimoji="1" lang="en-US" altLang="ko-KR" sz="105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 URL)</a:t>
              </a:r>
              <a:endParaRPr kumimoji="1" lang="ko-KR" altLang="en-US" sz="105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C0DFEF5-9DEE-F800-3FD1-6DF7B6B4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60" y="2656588"/>
            <a:ext cx="4118296" cy="28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88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217360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65813"/>
            <a:ext cx="9670430" cy="6361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D478C5-CCF6-44F7-A542-6289E638DB2E}"/>
              </a:ext>
            </a:extLst>
          </p:cNvPr>
          <p:cNvGrpSpPr/>
          <p:nvPr/>
        </p:nvGrpSpPr>
        <p:grpSpPr>
          <a:xfrm>
            <a:off x="351449" y="452819"/>
            <a:ext cx="3365503" cy="665459"/>
            <a:chOff x="351449" y="452819"/>
            <a:chExt cx="3365503" cy="665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2A80A1-4A14-CF41-AF3A-15347EA9E51C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E86737-F2D1-0649-AE34-129E3A926E09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4D46C-4A8C-5641-B077-DEFADAD4EEBF}"/>
                </a:ext>
              </a:extLst>
            </p:cNvPr>
            <p:cNvSpPr txBox="1"/>
            <p:nvPr/>
          </p:nvSpPr>
          <p:spPr>
            <a:xfrm>
              <a:off x="1881749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33D7D2-AE51-ED45-8CC5-D6FADF443A13}"/>
                </a:ext>
              </a:extLst>
            </p:cNvPr>
            <p:cNvSpPr txBox="1"/>
            <p:nvPr/>
          </p:nvSpPr>
          <p:spPr>
            <a:xfrm>
              <a:off x="2522887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C9F4F5-B0EA-FA40-822C-13C8801D49AB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A1F905-BF13-E743-9880-7EAEAC7961E9}"/>
              </a:ext>
            </a:extLst>
          </p:cNvPr>
          <p:cNvSpPr txBox="1"/>
          <p:nvPr/>
        </p:nvSpPr>
        <p:spPr>
          <a:xfrm>
            <a:off x="697329" y="4494450"/>
            <a:ext cx="2593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b="1" dirty="0">
                <a:latin typeface="Arita-dotum(OTF) Medium" panose="02020603020101020101" pitchFamily="18" charset="-127"/>
                <a:ea typeface="Arita-dotum(OTF) Medium" panose="02020603020101020101" pitchFamily="18" charset="-127"/>
              </a:rPr>
              <a:t>정원준</a:t>
            </a:r>
            <a:r>
              <a:rPr kumimoji="1" lang="en-US" altLang="ko-KR" sz="1100" dirty="0">
                <a:latin typeface="KoreanYNMYTL" panose="02020600000000000000" pitchFamily="18" charset="-127"/>
                <a:ea typeface="KoreanYNMYTL" panose="02020600000000000000" pitchFamily="18" charset="-127"/>
              </a:rPr>
              <a:t>	</a:t>
            </a:r>
            <a:endParaRPr kumimoji="1" lang="ko-KR" altLang="en-US" sz="1100" dirty="0">
              <a:latin typeface="KoreanYNMYTL" panose="02020600000000000000" pitchFamily="18" charset="-127"/>
              <a:ea typeface="KoreanYNMYTL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74F60-D49C-A948-A65F-FA857D21B798}"/>
              </a:ext>
            </a:extLst>
          </p:cNvPr>
          <p:cNvSpPr txBox="1"/>
          <p:nvPr/>
        </p:nvSpPr>
        <p:spPr>
          <a:xfrm>
            <a:off x="3397572" y="2735512"/>
            <a:ext cx="874292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이름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생년월일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학력정보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E264D-0869-5E4C-9150-9E9A806B5851}"/>
              </a:ext>
            </a:extLst>
          </p:cNvPr>
          <p:cNvSpPr txBox="1"/>
          <p:nvPr/>
        </p:nvSpPr>
        <p:spPr>
          <a:xfrm>
            <a:off x="4142545" y="2728190"/>
            <a:ext cx="2291812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정원준 </a:t>
            </a:r>
            <a:r>
              <a:rPr lang="en-US" altLang="ko-KR" sz="100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  WON JUN JUNG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1995.04.25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한신대학교</a:t>
            </a:r>
            <a:r>
              <a:rPr lang="en-US" altLang="ko-KR" sz="100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2014.03 ~ 2024.02 (</a:t>
            </a:r>
            <a:r>
              <a:rPr lang="ko-KR" altLang="en-US" sz="100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졸업예정</a:t>
            </a:r>
            <a:r>
              <a:rPr lang="en-US" altLang="ko-KR" sz="100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3165B-8F13-6D49-BD71-6AD7537CDB12}"/>
              </a:ext>
            </a:extLst>
          </p:cNvPr>
          <p:cNvSpPr txBox="1"/>
          <p:nvPr/>
        </p:nvSpPr>
        <p:spPr>
          <a:xfrm>
            <a:off x="3397572" y="3917559"/>
            <a:ext cx="874292" cy="94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전화번호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이메일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GitHub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7FB6DC-2118-A146-B050-631230547F78}"/>
              </a:ext>
            </a:extLst>
          </p:cNvPr>
          <p:cNvSpPr txBox="1"/>
          <p:nvPr/>
        </p:nvSpPr>
        <p:spPr>
          <a:xfrm>
            <a:off x="4098574" y="3907558"/>
            <a:ext cx="1944422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010.5036.3704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dnjswns042595@gmail.com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hlinkClick r:id="rId2"/>
              </a:rPr>
              <a:t>https://github.com/dnjswns114/Portfolio-wonjunjung</a:t>
            </a:r>
            <a:endParaRPr lang="en-US" altLang="ko-KR" sz="1000" dirty="0"/>
          </a:p>
        </p:txBody>
      </p:sp>
      <p:cxnSp>
        <p:nvCxnSpPr>
          <p:cNvPr id="35" name="직선 연결선 14">
            <a:extLst>
              <a:ext uri="{FF2B5EF4-FFF2-40B4-BE49-F238E27FC236}">
                <a16:creationId xmlns:a16="http://schemas.microsoft.com/office/drawing/2014/main" id="{25A0FD3C-B1B1-5643-A166-D1770CDCF885}"/>
              </a:ext>
            </a:extLst>
          </p:cNvPr>
          <p:cNvCxnSpPr>
            <a:cxnSpLocks/>
          </p:cNvCxnSpPr>
          <p:nvPr/>
        </p:nvCxnSpPr>
        <p:spPr>
          <a:xfrm>
            <a:off x="3467384" y="2631372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EEF2267-E146-B642-8B3C-65C8B2EA3107}"/>
              </a:ext>
            </a:extLst>
          </p:cNvPr>
          <p:cNvSpPr txBox="1"/>
          <p:nvPr/>
        </p:nvSpPr>
        <p:spPr>
          <a:xfrm>
            <a:off x="3435093" y="2352488"/>
            <a:ext cx="209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PROFILE</a:t>
            </a:r>
            <a:endParaRPr lang="en-US" altLang="ko-KR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37" name="직선 연결선 14">
            <a:extLst>
              <a:ext uri="{FF2B5EF4-FFF2-40B4-BE49-F238E27FC236}">
                <a16:creationId xmlns:a16="http://schemas.microsoft.com/office/drawing/2014/main" id="{D721A74E-F58E-CD44-98D4-AA4E01F03C92}"/>
              </a:ext>
            </a:extLst>
          </p:cNvPr>
          <p:cNvCxnSpPr>
            <a:cxnSpLocks/>
          </p:cNvCxnSpPr>
          <p:nvPr/>
        </p:nvCxnSpPr>
        <p:spPr>
          <a:xfrm>
            <a:off x="3447850" y="3846962"/>
            <a:ext cx="87429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5F76836-CD86-874A-B5A5-A8758E5488EE}"/>
              </a:ext>
            </a:extLst>
          </p:cNvPr>
          <p:cNvSpPr txBox="1"/>
          <p:nvPr/>
        </p:nvSpPr>
        <p:spPr>
          <a:xfrm>
            <a:off x="3347483" y="3604781"/>
            <a:ext cx="209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CONTACTS</a:t>
            </a:r>
            <a:endParaRPr lang="en-US" altLang="ko-KR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EEF91FE-7A5C-4BF8-AED7-D8E796C27D77}"/>
              </a:ext>
            </a:extLst>
          </p:cNvPr>
          <p:cNvSpPr/>
          <p:nvPr/>
        </p:nvSpPr>
        <p:spPr>
          <a:xfrm>
            <a:off x="6434356" y="2449654"/>
            <a:ext cx="142613" cy="134086"/>
          </a:xfrm>
          <a:prstGeom prst="ellipse">
            <a:avLst/>
          </a:prstGeom>
          <a:solidFill>
            <a:srgbClr val="EC8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E713D6-6A80-4E23-829A-190A9387744C}"/>
              </a:ext>
            </a:extLst>
          </p:cNvPr>
          <p:cNvSpPr txBox="1"/>
          <p:nvPr/>
        </p:nvSpPr>
        <p:spPr>
          <a:xfrm>
            <a:off x="6578557" y="2382611"/>
            <a:ext cx="12822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SKILL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대각선 방향의 모서리가 둥근 사각형 24">
            <a:extLst>
              <a:ext uri="{FF2B5EF4-FFF2-40B4-BE49-F238E27FC236}">
                <a16:creationId xmlns:a16="http://schemas.microsoft.com/office/drawing/2014/main" id="{92B62CB1-CAB6-49B5-ABBC-004ECAE53C11}"/>
              </a:ext>
            </a:extLst>
          </p:cNvPr>
          <p:cNvSpPr/>
          <p:nvPr/>
        </p:nvSpPr>
        <p:spPr>
          <a:xfrm>
            <a:off x="6434355" y="2665847"/>
            <a:ext cx="2509347" cy="2308825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1030" name="Picture 6" descr="관련 이미지">
            <a:extLst>
              <a:ext uri="{FF2B5EF4-FFF2-40B4-BE49-F238E27FC236}">
                <a16:creationId xmlns:a16="http://schemas.microsoft.com/office/drawing/2014/main" id="{B774068A-C825-4E41-849C-8460B17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85" y="2674401"/>
            <a:ext cx="755135" cy="75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에 대한 이미지 검색결과">
            <a:extLst>
              <a:ext uri="{FF2B5EF4-FFF2-40B4-BE49-F238E27FC236}">
                <a16:creationId xmlns:a16="http://schemas.microsoft.com/office/drawing/2014/main" id="{2C536C25-A137-47C7-82FE-AF2E8181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8" y="2686573"/>
            <a:ext cx="352979" cy="64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0" descr="python iconì ëí ì´ë¯¸ì§ ê²ìê²°ê³¼">
            <a:extLst>
              <a:ext uri="{FF2B5EF4-FFF2-40B4-BE49-F238E27FC236}">
                <a16:creationId xmlns:a16="http://schemas.microsoft.com/office/drawing/2014/main" id="{9FE9647C-ECA5-4745-B926-634CB2923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47" y="2796202"/>
            <a:ext cx="1127538" cy="56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pring | Home">
            <a:extLst>
              <a:ext uri="{FF2B5EF4-FFF2-40B4-BE49-F238E27FC236}">
                <a16:creationId xmlns:a16="http://schemas.microsoft.com/office/drawing/2014/main" id="{E1317485-11B9-43E3-8236-07606CD8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03" y="3546960"/>
            <a:ext cx="904107" cy="45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사람, 벽, 남자, 실내이(가) 표시된 사진&#10;&#10;자동 생성된 설명">
            <a:extLst>
              <a:ext uri="{FF2B5EF4-FFF2-40B4-BE49-F238E27FC236}">
                <a16:creationId xmlns:a16="http://schemas.microsoft.com/office/drawing/2014/main" id="{1567D245-2409-751A-D9BD-A6130DB99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254" y="2341816"/>
            <a:ext cx="1527723" cy="19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70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18114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10AF55-6BCB-45F8-9FE6-A70ABEEB5470}"/>
              </a:ext>
            </a:extLst>
          </p:cNvPr>
          <p:cNvSpPr/>
          <p:nvPr/>
        </p:nvSpPr>
        <p:spPr>
          <a:xfrm>
            <a:off x="802827" y="2156251"/>
            <a:ext cx="206103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463258-7260-4739-B638-37F50559702E}"/>
              </a:ext>
            </a:extLst>
          </p:cNvPr>
          <p:cNvSpPr txBox="1"/>
          <p:nvPr/>
        </p:nvSpPr>
        <p:spPr>
          <a:xfrm>
            <a:off x="1008930" y="2051123"/>
            <a:ext cx="1819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>
                <a:latin typeface="THEJung120" panose="02020603020101020101" pitchFamily="18" charset="-127"/>
                <a:ea typeface="THEJung120" panose="02020603020101020101" pitchFamily="18" charset="-127"/>
              </a:rPr>
              <a:t>ACTIVITY</a:t>
            </a:r>
            <a:r>
              <a:rPr kumimoji="1" lang="ko-KR" altLang="en-US" sz="1100" b="1" dirty="0">
                <a:latin typeface="THEJung120" panose="02020603020101020101" pitchFamily="18" charset="-127"/>
                <a:ea typeface="THEJung120" panose="02020603020101020101" pitchFamily="18" charset="-127"/>
              </a:rPr>
              <a:t> </a:t>
            </a:r>
            <a:r>
              <a:rPr kumimoji="1" lang="en-US" altLang="ko-KR" sz="1100" b="1" dirty="0">
                <a:latin typeface="THEJung120" panose="02020603020101020101" pitchFamily="18" charset="-127"/>
                <a:ea typeface="THEJung120" panose="02020603020101020101" pitchFamily="18" charset="-127"/>
              </a:rPr>
              <a:t>&amp;</a:t>
            </a:r>
            <a:r>
              <a:rPr kumimoji="1" lang="ko-KR" altLang="en-US" sz="1100" b="1" dirty="0">
                <a:latin typeface="THEJung120" panose="02020603020101020101" pitchFamily="18" charset="-127"/>
                <a:ea typeface="THEJung120" panose="02020603020101020101" pitchFamily="18" charset="-127"/>
              </a:rPr>
              <a:t> </a:t>
            </a:r>
            <a:r>
              <a:rPr kumimoji="1" lang="en-US" altLang="ko-KR" sz="1100" b="1" dirty="0">
                <a:latin typeface="THEJung120" panose="02020603020101020101" pitchFamily="18" charset="-127"/>
                <a:ea typeface="THEJung120" panose="02020603020101020101" pitchFamily="18" charset="-127"/>
              </a:rPr>
              <a:t>AWARDS</a:t>
            </a:r>
            <a:endParaRPr kumimoji="1" lang="ko-KR" altLang="en-US" sz="1100" b="1" dirty="0">
              <a:latin typeface="THEJung120" panose="02020603020101020101" pitchFamily="18" charset="-127"/>
              <a:ea typeface="THEJung12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5FCF10-2B62-4230-A75D-3C5F43E9A473}"/>
              </a:ext>
            </a:extLst>
          </p:cNvPr>
          <p:cNvSpPr txBox="1"/>
          <p:nvPr/>
        </p:nvSpPr>
        <p:spPr>
          <a:xfrm>
            <a:off x="698862" y="2438801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2017.09 ~ 2017.12 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2A242E-0DA2-404E-BE42-16AD54BA6A00}"/>
              </a:ext>
            </a:extLst>
          </p:cNvPr>
          <p:cNvSpPr txBox="1"/>
          <p:nvPr/>
        </p:nvSpPr>
        <p:spPr>
          <a:xfrm>
            <a:off x="698862" y="2772950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2019.03 ~ 2019.07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385CB93-8168-44E2-9990-3760E46DB94F}"/>
              </a:ext>
            </a:extLst>
          </p:cNvPr>
          <p:cNvSpPr/>
          <p:nvPr/>
        </p:nvSpPr>
        <p:spPr>
          <a:xfrm>
            <a:off x="5354413" y="2156251"/>
            <a:ext cx="206103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49BC077-8B18-481A-9274-391108CD7B8C}"/>
              </a:ext>
            </a:extLst>
          </p:cNvPr>
          <p:cNvSpPr txBox="1"/>
          <p:nvPr/>
        </p:nvSpPr>
        <p:spPr>
          <a:xfrm>
            <a:off x="5560516" y="2044447"/>
            <a:ext cx="161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>
                <a:latin typeface="THEJung120" panose="02020603020101020101" pitchFamily="18" charset="-127"/>
                <a:ea typeface="THEJung120" panose="02020603020101020101" pitchFamily="18" charset="-127"/>
              </a:rPr>
              <a:t>LICENSE</a:t>
            </a:r>
            <a:endParaRPr kumimoji="1" lang="ko-KR" altLang="en-US" sz="1000" b="1" dirty="0">
              <a:latin typeface="THEJung120" panose="02020603020101020101" pitchFamily="18" charset="-127"/>
              <a:ea typeface="THEJung120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EF4D7F6-4493-4FFE-8B5A-EFC9CAE605D7}"/>
              </a:ext>
            </a:extLst>
          </p:cNvPr>
          <p:cNvSpPr txBox="1"/>
          <p:nvPr/>
        </p:nvSpPr>
        <p:spPr>
          <a:xfrm>
            <a:off x="5275009" y="2413596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2019.09.12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996166-DEBF-4CEE-B324-A84490C016C9}"/>
              </a:ext>
            </a:extLst>
          </p:cNvPr>
          <p:cNvSpPr txBox="1"/>
          <p:nvPr/>
        </p:nvSpPr>
        <p:spPr>
          <a:xfrm>
            <a:off x="6040710" y="2413596"/>
            <a:ext cx="17027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OPIC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 – Advanced Low(AL)</a:t>
            </a: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324D16-FA20-4D17-AD34-3B4E3AF6C7B0}"/>
              </a:ext>
            </a:extLst>
          </p:cNvPr>
          <p:cNvGrpSpPr/>
          <p:nvPr/>
        </p:nvGrpSpPr>
        <p:grpSpPr>
          <a:xfrm>
            <a:off x="351449" y="452819"/>
            <a:ext cx="3530256" cy="657764"/>
            <a:chOff x="351449" y="452819"/>
            <a:chExt cx="3530256" cy="6577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5BF1CD-60DD-4BAE-BD4C-D3A4966F3423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2C2522-980D-4EAF-A5F5-717911DEDE64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C9E580-2EA0-45CF-B93D-8109673C28E4}"/>
                </a:ext>
              </a:extLst>
            </p:cNvPr>
            <p:cNvSpPr txBox="1"/>
            <p:nvPr/>
          </p:nvSpPr>
          <p:spPr>
            <a:xfrm>
              <a:off x="1881749" y="861711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8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BD290D-D487-40C4-BB79-4FFE305190F4}"/>
                </a:ext>
              </a:extLst>
            </p:cNvPr>
            <p:cNvSpPr txBox="1"/>
            <p:nvPr/>
          </p:nvSpPr>
          <p:spPr>
            <a:xfrm>
              <a:off x="2612739" y="864362"/>
              <a:ext cx="12689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FF71DE-7CEC-430D-96D4-59FBA2BDF0B6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BB0614F-D9F9-4A54-ACF6-C1EA1280A3E8}"/>
              </a:ext>
            </a:extLst>
          </p:cNvPr>
          <p:cNvSpPr txBox="1"/>
          <p:nvPr/>
        </p:nvSpPr>
        <p:spPr>
          <a:xfrm>
            <a:off x="2100081" y="2442885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OOO 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활동 참여</a:t>
            </a:r>
          </a:p>
        </p:txBody>
      </p:sp>
    </p:spTree>
    <p:extLst>
      <p:ext uri="{BB962C8B-B14F-4D97-AF65-F5344CB8AC3E}">
        <p14:creationId xmlns:p14="http://schemas.microsoft.com/office/powerpoint/2010/main" val="180684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18114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841663-FA72-4E7F-A695-3405A3570159}"/>
              </a:ext>
            </a:extLst>
          </p:cNvPr>
          <p:cNvGrpSpPr/>
          <p:nvPr/>
        </p:nvGrpSpPr>
        <p:grpSpPr>
          <a:xfrm>
            <a:off x="986742" y="2435600"/>
            <a:ext cx="1426478" cy="321028"/>
            <a:chOff x="986742" y="1912828"/>
            <a:chExt cx="1426478" cy="32102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EEF91FE-7A5C-4BF8-AED7-D8E796C27D77}"/>
                </a:ext>
              </a:extLst>
            </p:cNvPr>
            <p:cNvSpPr/>
            <p:nvPr/>
          </p:nvSpPr>
          <p:spPr>
            <a:xfrm>
              <a:off x="986742" y="1979871"/>
              <a:ext cx="142613" cy="134086"/>
            </a:xfrm>
            <a:prstGeom prst="ellipse">
              <a:avLst/>
            </a:prstGeom>
            <a:solidFill>
              <a:srgbClr val="EC8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E713D6-6A80-4E23-829A-190A9387744C}"/>
                </a:ext>
              </a:extLst>
            </p:cNvPr>
            <p:cNvSpPr txBox="1"/>
            <p:nvPr/>
          </p:nvSpPr>
          <p:spPr>
            <a:xfrm>
              <a:off x="1130943" y="1912828"/>
              <a:ext cx="12822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2016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(1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1010284-B82E-4DC1-8BDF-1A54EFC42958}"/>
                </a:ext>
              </a:extLst>
            </p:cNvPr>
            <p:cNvCxnSpPr/>
            <p:nvPr/>
          </p:nvCxnSpPr>
          <p:spPr>
            <a:xfrm>
              <a:off x="986742" y="2233856"/>
              <a:ext cx="1331179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A00DCD-1DBF-44C6-96DA-97DD2912D6B1}"/>
              </a:ext>
            </a:extLst>
          </p:cNvPr>
          <p:cNvGrpSpPr/>
          <p:nvPr/>
        </p:nvGrpSpPr>
        <p:grpSpPr>
          <a:xfrm>
            <a:off x="3180476" y="2435600"/>
            <a:ext cx="1426478" cy="321028"/>
            <a:chOff x="3222656" y="1878216"/>
            <a:chExt cx="1426478" cy="32102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0F0F36E-5791-4C2A-B592-4C7BCF6F39AA}"/>
                </a:ext>
              </a:extLst>
            </p:cNvPr>
            <p:cNvSpPr/>
            <p:nvPr/>
          </p:nvSpPr>
          <p:spPr>
            <a:xfrm>
              <a:off x="3222656" y="1945259"/>
              <a:ext cx="142613" cy="134086"/>
            </a:xfrm>
            <a:prstGeom prst="ellipse">
              <a:avLst/>
            </a:prstGeom>
            <a:solidFill>
              <a:srgbClr val="EC8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51650B-8975-49C2-9EA6-53C6AFBE3B3A}"/>
                </a:ext>
              </a:extLst>
            </p:cNvPr>
            <p:cNvSpPr txBox="1"/>
            <p:nvPr/>
          </p:nvSpPr>
          <p:spPr>
            <a:xfrm>
              <a:off x="3366857" y="1878216"/>
              <a:ext cx="12822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2017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(2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CB65772-5F9F-429E-B30A-F14DC4A6CB81}"/>
                </a:ext>
              </a:extLst>
            </p:cNvPr>
            <p:cNvCxnSpPr/>
            <p:nvPr/>
          </p:nvCxnSpPr>
          <p:spPr>
            <a:xfrm>
              <a:off x="3222656" y="2199244"/>
              <a:ext cx="1331179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9D1A5C-AC0F-4368-92D5-2FFF758F9E60}"/>
              </a:ext>
            </a:extLst>
          </p:cNvPr>
          <p:cNvGrpSpPr/>
          <p:nvPr/>
        </p:nvGrpSpPr>
        <p:grpSpPr>
          <a:xfrm>
            <a:off x="5294560" y="2435600"/>
            <a:ext cx="1426478" cy="321028"/>
            <a:chOff x="5144826" y="1878117"/>
            <a:chExt cx="1426478" cy="32102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37563C2-D998-4FDA-A6D5-8E1A5B1164BE}"/>
                </a:ext>
              </a:extLst>
            </p:cNvPr>
            <p:cNvSpPr/>
            <p:nvPr/>
          </p:nvSpPr>
          <p:spPr>
            <a:xfrm>
              <a:off x="5144826" y="1945160"/>
              <a:ext cx="142613" cy="134086"/>
            </a:xfrm>
            <a:prstGeom prst="ellipse">
              <a:avLst/>
            </a:prstGeom>
            <a:solidFill>
              <a:srgbClr val="EC8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EEAD04-8921-4432-A7EC-467A67277D8C}"/>
                </a:ext>
              </a:extLst>
            </p:cNvPr>
            <p:cNvSpPr txBox="1"/>
            <p:nvPr/>
          </p:nvSpPr>
          <p:spPr>
            <a:xfrm>
              <a:off x="5289027" y="1878117"/>
              <a:ext cx="12822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2018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(3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03C9559-3C68-4808-A397-E22F8F091C4C}"/>
                </a:ext>
              </a:extLst>
            </p:cNvPr>
            <p:cNvCxnSpPr/>
            <p:nvPr/>
          </p:nvCxnSpPr>
          <p:spPr>
            <a:xfrm>
              <a:off x="5144826" y="2199145"/>
              <a:ext cx="1331179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E13F69-4372-4DF0-957A-6479C0B6D8EC}"/>
              </a:ext>
            </a:extLst>
          </p:cNvPr>
          <p:cNvGrpSpPr/>
          <p:nvPr/>
        </p:nvGrpSpPr>
        <p:grpSpPr>
          <a:xfrm>
            <a:off x="7448469" y="2435600"/>
            <a:ext cx="1426478" cy="321028"/>
            <a:chOff x="7448469" y="1912828"/>
            <a:chExt cx="1426478" cy="321028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381582D-F405-45E2-B04D-B98402E9FDD2}"/>
                </a:ext>
              </a:extLst>
            </p:cNvPr>
            <p:cNvSpPr/>
            <p:nvPr/>
          </p:nvSpPr>
          <p:spPr>
            <a:xfrm>
              <a:off x="7448469" y="1979871"/>
              <a:ext cx="142613" cy="134086"/>
            </a:xfrm>
            <a:prstGeom prst="ellipse">
              <a:avLst/>
            </a:prstGeom>
            <a:solidFill>
              <a:srgbClr val="EC8A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13A81A-4D3D-45EB-AD28-FF57AF4F611A}"/>
                </a:ext>
              </a:extLst>
            </p:cNvPr>
            <p:cNvSpPr txBox="1"/>
            <p:nvPr/>
          </p:nvSpPr>
          <p:spPr>
            <a:xfrm>
              <a:off x="7592670" y="1912828"/>
              <a:ext cx="12822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2019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(4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학년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2F3280E-9E24-4756-AAE1-AAE3E4BFBC89}"/>
                </a:ext>
              </a:extLst>
            </p:cNvPr>
            <p:cNvCxnSpPr/>
            <p:nvPr/>
          </p:nvCxnSpPr>
          <p:spPr>
            <a:xfrm>
              <a:off x="7448469" y="2233856"/>
              <a:ext cx="1331179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5C6E34B-52CC-4F97-BEFE-6B9F8A8765B0}"/>
              </a:ext>
            </a:extLst>
          </p:cNvPr>
          <p:cNvGrpSpPr/>
          <p:nvPr/>
        </p:nvGrpSpPr>
        <p:grpSpPr>
          <a:xfrm>
            <a:off x="351449" y="452819"/>
            <a:ext cx="3391719" cy="657764"/>
            <a:chOff x="351449" y="452819"/>
            <a:chExt cx="3391719" cy="6577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F833E8-8F1C-4F2C-B043-2BB1517545A7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5CF9C5-85C2-443A-B98D-6ADC4C80CE7A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0BBDD8-E932-49A7-8A07-3A6FF75A5CED}"/>
                </a:ext>
              </a:extLst>
            </p:cNvPr>
            <p:cNvSpPr txBox="1"/>
            <p:nvPr/>
          </p:nvSpPr>
          <p:spPr>
            <a:xfrm>
              <a:off x="1881749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506DA1-BBA7-4A2C-B2D5-5C2161698D38}"/>
                </a:ext>
              </a:extLst>
            </p:cNvPr>
            <p:cNvSpPr txBox="1"/>
            <p:nvPr/>
          </p:nvSpPr>
          <p:spPr>
            <a:xfrm>
              <a:off x="2549103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9B61C5-F827-45F6-B70F-36AB20D8258A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</a:p>
            <a:p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48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75912" y="259482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8813" y="1299104"/>
            <a:ext cx="2336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 이름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80F67F-0724-4D66-A68F-0E73F2425794}"/>
              </a:ext>
            </a:extLst>
          </p:cNvPr>
          <p:cNvGrpSpPr/>
          <p:nvPr/>
        </p:nvGrpSpPr>
        <p:grpSpPr>
          <a:xfrm>
            <a:off x="6742536" y="2858909"/>
            <a:ext cx="1895071" cy="585939"/>
            <a:chOff x="6657264" y="2669246"/>
            <a:chExt cx="1895071" cy="585939"/>
          </a:xfrm>
        </p:grpSpPr>
        <p:sp>
          <p:nvSpPr>
            <p:cNvPr id="66" name="삼각형 45">
              <a:extLst>
                <a:ext uri="{FF2B5EF4-FFF2-40B4-BE49-F238E27FC236}">
                  <a16:creationId xmlns:a16="http://schemas.microsoft.com/office/drawing/2014/main" id="{81BA3A99-2E6D-4C45-9040-29385300940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F7742DA-91A1-4A0F-BD46-EF234665869B}"/>
                </a:ext>
              </a:extLst>
            </p:cNvPr>
            <p:cNvSpPr txBox="1"/>
            <p:nvPr/>
          </p:nvSpPr>
          <p:spPr>
            <a:xfrm>
              <a:off x="6812234" y="2669246"/>
              <a:ext cx="1354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진행 기간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945192-38BF-4D10-9B7B-47EF81C22699}"/>
                </a:ext>
              </a:extLst>
            </p:cNvPr>
            <p:cNvSpPr txBox="1"/>
            <p:nvPr/>
          </p:nvSpPr>
          <p:spPr>
            <a:xfrm>
              <a:off x="6657264" y="3001269"/>
              <a:ext cx="189507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2022-11-22~2023-1-18(1</a:t>
              </a:r>
              <a:r>
                <a:rPr kumimoji="1" lang="ko-KR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인</a:t>
              </a:r>
              <a:r>
                <a:rPr kumimoji="1" lang="en-US" altLang="ko-KR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)</a:t>
              </a:r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8354CD0-4592-469D-AC1E-60C691B7767C}"/>
              </a:ext>
            </a:extLst>
          </p:cNvPr>
          <p:cNvGrpSpPr/>
          <p:nvPr/>
        </p:nvGrpSpPr>
        <p:grpSpPr>
          <a:xfrm>
            <a:off x="6742536" y="3554326"/>
            <a:ext cx="1508979" cy="1104280"/>
            <a:chOff x="6657264" y="3368786"/>
            <a:chExt cx="1508979" cy="1104280"/>
          </a:xfrm>
        </p:grpSpPr>
        <p:sp>
          <p:nvSpPr>
            <p:cNvPr id="146" name="삼각형 45">
              <a:extLst>
                <a:ext uri="{FF2B5EF4-FFF2-40B4-BE49-F238E27FC236}">
                  <a16:creationId xmlns:a16="http://schemas.microsoft.com/office/drawing/2014/main" id="{D4316302-52B8-4D2D-8955-7220CC5E1169}"/>
                </a:ext>
              </a:extLst>
            </p:cNvPr>
            <p:cNvSpPr/>
            <p:nvPr/>
          </p:nvSpPr>
          <p:spPr>
            <a:xfrm rot="5400000">
              <a:off x="6652273" y="343033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B579934-064B-4677-90FE-D6A21BBA8A5C}"/>
                </a:ext>
              </a:extLst>
            </p:cNvPr>
            <p:cNvSpPr txBox="1"/>
            <p:nvPr/>
          </p:nvSpPr>
          <p:spPr>
            <a:xfrm>
              <a:off x="6812234" y="3368786"/>
              <a:ext cx="1354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SKILLS / IDE</a:t>
              </a:r>
              <a:endParaRPr kumimoji="1" lang="ko-KR" altLang="en-US" sz="11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4BF8215D-85B0-40E7-9A77-5F269FAE6158}"/>
                </a:ext>
              </a:extLst>
            </p:cNvPr>
            <p:cNvSpPr txBox="1"/>
            <p:nvPr/>
          </p:nvSpPr>
          <p:spPr>
            <a:xfrm>
              <a:off x="6657264" y="3688236"/>
              <a:ext cx="121379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HTML5,CSS3,jQuery</a:t>
              </a:r>
            </a:p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(front</a:t>
              </a: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 </a:t>
              </a:r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end)</a:t>
              </a:r>
            </a:p>
            <a:p>
              <a:r>
                <a:rPr kumimoji="1" lang="en-US" altLang="ko-KR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MySQL,PHP</a:t>
              </a: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(back end)</a:t>
              </a:r>
            </a:p>
            <a:p>
              <a:r>
                <a:rPr kumimoji="1" lang="en-US" altLang="ko-KR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Atom,MAMP</a:t>
              </a:r>
              <a:endParaRPr kumimoji="1"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3D77D-B63E-4FDA-B608-4F178AFBACC9}"/>
              </a:ext>
            </a:extLst>
          </p:cNvPr>
          <p:cNvGrpSpPr/>
          <p:nvPr/>
        </p:nvGrpSpPr>
        <p:grpSpPr>
          <a:xfrm>
            <a:off x="742990" y="1799381"/>
            <a:ext cx="3063814" cy="253916"/>
            <a:chOff x="6654694" y="4727773"/>
            <a:chExt cx="1553138" cy="253916"/>
          </a:xfrm>
        </p:grpSpPr>
        <p:sp>
          <p:nvSpPr>
            <p:cNvPr id="149" name="삼각형 45">
              <a:extLst>
                <a:ext uri="{FF2B5EF4-FFF2-40B4-BE49-F238E27FC236}">
                  <a16:creationId xmlns:a16="http://schemas.microsoft.com/office/drawing/2014/main" id="{079A80A8-5369-461E-B6E4-135C69EE1526}"/>
                </a:ext>
              </a:extLst>
            </p:cNvPr>
            <p:cNvSpPr/>
            <p:nvPr/>
          </p:nvSpPr>
          <p:spPr>
            <a:xfrm rot="5400000">
              <a:off x="6649703" y="4801555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68DE23-AD92-4A6A-9490-222E27A3994C}"/>
                </a:ext>
              </a:extLst>
            </p:cNvPr>
            <p:cNvSpPr txBox="1"/>
            <p:nvPr/>
          </p:nvSpPr>
          <p:spPr>
            <a:xfrm>
              <a:off x="6853823" y="4727773"/>
              <a:ext cx="135400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50" b="1" dirty="0">
                  <a:latin typeface="THEJung120" panose="02020603020101020101" pitchFamily="18" charset="-127"/>
                  <a:ea typeface="THEJung120" panose="02020603020101020101" pitchFamily="18" charset="-127"/>
                  <a:hlinkClick r:id="rId2"/>
                </a:rPr>
                <a:t>CODE(</a:t>
              </a:r>
              <a:r>
                <a:rPr kumimoji="1" lang="en-US" altLang="ko-KR" sz="1050" b="1" dirty="0" err="1">
                  <a:latin typeface="THEJung120" panose="02020603020101020101" pitchFamily="18" charset="-127"/>
                  <a:ea typeface="THEJung120" panose="02020603020101020101" pitchFamily="18" charset="-127"/>
                  <a:hlinkClick r:id="rId2"/>
                </a:rPr>
                <a:t>Github</a:t>
              </a:r>
              <a:r>
                <a:rPr kumimoji="1" lang="en-US" altLang="ko-KR" sz="1050" b="1" dirty="0">
                  <a:latin typeface="THEJung120" panose="02020603020101020101" pitchFamily="18" charset="-127"/>
                  <a:ea typeface="THEJung120" panose="02020603020101020101" pitchFamily="18" charset="-127"/>
                  <a:hlinkClick r:id="rId2"/>
                </a:rPr>
                <a:t> URL) </a:t>
              </a:r>
              <a:r>
                <a:rPr kumimoji="1" lang="en-US" altLang="ko-KR" sz="105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–</a:t>
              </a:r>
              <a:r>
                <a:rPr kumimoji="1" lang="ko-KR" altLang="en-US" sz="105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동작영상 포함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99077EA-39AA-4E6C-BAE0-0A1A2CA302CA}"/>
              </a:ext>
            </a:extLst>
          </p:cNvPr>
          <p:cNvSpPr txBox="1"/>
          <p:nvPr/>
        </p:nvSpPr>
        <p:spPr>
          <a:xfrm>
            <a:off x="2366479" y="3912059"/>
            <a:ext cx="14061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프로젝트 실행 영상 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THEJung120" panose="02020603020101020101" pitchFamily="18" charset="-127"/>
              <a:ea typeface="THEJung120" panose="02020603020101020101" pitchFamily="18" charset="-127"/>
            </a:endParaRP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또는 보고서 사진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,</a:t>
            </a:r>
          </a:p>
          <a:p>
            <a:r>
              <a: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rPr>
              <a:t>실행 화면 등등 첨부</a:t>
            </a:r>
          </a:p>
        </p:txBody>
      </p:sp>
      <p:pic>
        <p:nvPicPr>
          <p:cNvPr id="3" name="그림 2" descr="텍스트, 하늘, 산, 실외이(가) 표시된 사진">
            <a:extLst>
              <a:ext uri="{FF2B5EF4-FFF2-40B4-BE49-F238E27FC236}">
                <a16:creationId xmlns:a16="http://schemas.microsoft.com/office/drawing/2014/main" id="{9EF23E13-D56A-8193-1999-A6E1975C2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48" y="2551534"/>
            <a:ext cx="5805180" cy="351454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770891D-1D05-8BCD-E33E-E5555D097FB8}"/>
              </a:ext>
            </a:extLst>
          </p:cNvPr>
          <p:cNvGrpSpPr/>
          <p:nvPr/>
        </p:nvGrpSpPr>
        <p:grpSpPr>
          <a:xfrm>
            <a:off x="6742536" y="4961794"/>
            <a:ext cx="2701381" cy="1381279"/>
            <a:chOff x="6657264" y="3368786"/>
            <a:chExt cx="2701381" cy="1381279"/>
          </a:xfrm>
        </p:grpSpPr>
        <p:sp>
          <p:nvSpPr>
            <p:cNvPr id="9" name="삼각형 45">
              <a:extLst>
                <a:ext uri="{FF2B5EF4-FFF2-40B4-BE49-F238E27FC236}">
                  <a16:creationId xmlns:a16="http://schemas.microsoft.com/office/drawing/2014/main" id="{231F4DE8-6208-8AFC-38A6-4A7B58627D6D}"/>
                </a:ext>
              </a:extLst>
            </p:cNvPr>
            <p:cNvSpPr/>
            <p:nvPr/>
          </p:nvSpPr>
          <p:spPr>
            <a:xfrm rot="5400000">
              <a:off x="6652273" y="343033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4CE65B-0A36-1F03-46B5-60BC2760B6D0}"/>
                </a:ext>
              </a:extLst>
            </p:cNvPr>
            <p:cNvSpPr txBox="1"/>
            <p:nvPr/>
          </p:nvSpPr>
          <p:spPr>
            <a:xfrm>
              <a:off x="6812234" y="3368786"/>
              <a:ext cx="1354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1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기능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91DB5C-21CC-2A72-471F-B66F91C6BC0F}"/>
                </a:ext>
              </a:extLst>
            </p:cNvPr>
            <p:cNvSpPr txBox="1"/>
            <p:nvPr/>
          </p:nvSpPr>
          <p:spPr>
            <a:xfrm>
              <a:off x="6657264" y="3688236"/>
              <a:ext cx="2701381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DB</a:t>
              </a: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를 이용해 회원 가입 후 정보를 저장</a:t>
              </a:r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, </a:t>
              </a: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이후 </a:t>
              </a: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아이디와 패스워드가 일치하는지 확인 후 로그인</a:t>
              </a: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pPr marL="171450" indent="-171450">
                <a:buFontTx/>
                <a:buChar char="-"/>
              </a:pP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로그인 후 프로필 사진 및 배경 사진 변경</a:t>
              </a: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pPr marL="171450" indent="-171450">
                <a:buFontTx/>
                <a:buChar char="-"/>
              </a:pP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게시물</a:t>
              </a:r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,</a:t>
              </a: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댓글 달기 및 공감 기능</a:t>
              </a: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r>
                <a:rPr kumimoji="1"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-   </a:t>
              </a:r>
              <a:r>
                <a:rPr kumimoji="1"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EJung120" panose="02020603020101020101" pitchFamily="18" charset="-127"/>
                  <a:ea typeface="THEJung120" panose="02020603020101020101" pitchFamily="18" charset="-127"/>
                </a:rPr>
                <a:t>로그 기록 확인</a:t>
              </a: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pPr marL="171450" indent="-171450">
                <a:buFontTx/>
                <a:buChar char="-"/>
              </a:pP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pPr marL="171450" indent="-171450">
                <a:buFontTx/>
                <a:buChar char="-"/>
              </a:pPr>
              <a:endPara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47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117785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5202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 설명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(</a:t>
            </a:r>
            <a:r>
              <a:rPr lang="ko-KR" altLang="en-US" sz="2400" b="1" dirty="0" err="1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프론트앤드</a:t>
            </a:r>
            <a:r>
              <a:rPr lang="en-US" altLang="ko-KR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)</a:t>
            </a:r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 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47C8982-CB71-F187-67EB-0C11D56BF6E8}"/>
              </a:ext>
            </a:extLst>
          </p:cNvPr>
          <p:cNvGrpSpPr/>
          <p:nvPr/>
        </p:nvGrpSpPr>
        <p:grpSpPr>
          <a:xfrm>
            <a:off x="576628" y="2262023"/>
            <a:ext cx="3030638" cy="1569660"/>
            <a:chOff x="6657264" y="2669246"/>
            <a:chExt cx="3030638" cy="1569660"/>
          </a:xfrm>
        </p:grpSpPr>
        <p:sp>
          <p:nvSpPr>
            <p:cNvPr id="4" name="삼각형 45">
              <a:extLst>
                <a:ext uri="{FF2B5EF4-FFF2-40B4-BE49-F238E27FC236}">
                  <a16:creationId xmlns:a16="http://schemas.microsoft.com/office/drawing/2014/main" id="{FA5795BB-8F81-4B83-DDD2-CFA65BF3A0AD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9BB1C9-884C-E6B3-F075-441BB0C10257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프로젝트는 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HTML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로 기본 페이지의 틀이 </a:t>
              </a:r>
              <a:r>
                <a:rPr kumimoji="1" lang="ko-KR" altLang="en-US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구성되어있으며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 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CSS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로 색상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폰트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범위 등의 작업을 수행하였고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</a:t>
              </a:r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Jquery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를 이용해 자바스크립트로 동작을 수행하도록 구성하였습니다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  <a:p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(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자세한 설명은 주석처리 되어있습니다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.)</a:t>
              </a:r>
              <a:endParaRPr kumimoji="1" lang="ko-KR" altLang="en-US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A156CD-F506-05AD-B130-0F7D5FF33F19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CE9CBC1-D32E-24C6-0171-98ECCA0D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87" y="1960984"/>
            <a:ext cx="4659652" cy="43604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82ED7F1-DB7E-30D1-C845-9410A6E7AD25}"/>
              </a:ext>
            </a:extLst>
          </p:cNvPr>
          <p:cNvGrpSpPr/>
          <p:nvPr/>
        </p:nvGrpSpPr>
        <p:grpSpPr>
          <a:xfrm>
            <a:off x="668993" y="4244730"/>
            <a:ext cx="3030638" cy="646331"/>
            <a:chOff x="6657264" y="2669246"/>
            <a:chExt cx="3030638" cy="646331"/>
          </a:xfrm>
        </p:grpSpPr>
        <p:sp>
          <p:nvSpPr>
            <p:cNvPr id="10" name="삼각형 45">
              <a:extLst>
                <a:ext uri="{FF2B5EF4-FFF2-40B4-BE49-F238E27FC236}">
                  <a16:creationId xmlns:a16="http://schemas.microsoft.com/office/drawing/2014/main" id="{0AA9489B-0653-0319-1DF0-1C673A040DC0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DF97E2-D04D-2BF8-99C5-A78AFDB71E2D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프로젝트의 페이지는 크게 </a:t>
              </a:r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index.php</a:t>
              </a:r>
              <a:endParaRPr kumimoji="1" lang="en-US" altLang="ko-KR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All.php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 </a:t>
              </a:r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me.php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로 구성하였습니다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  <a:p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Index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는 초기 화면으로서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342EC3-D79D-BCF6-2A68-A6376F24C8BA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900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78155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2336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 설명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510959-B93F-2007-4831-58034BA77556}"/>
              </a:ext>
            </a:extLst>
          </p:cNvPr>
          <p:cNvGrpSpPr/>
          <p:nvPr/>
        </p:nvGrpSpPr>
        <p:grpSpPr>
          <a:xfrm>
            <a:off x="691447" y="2737739"/>
            <a:ext cx="3030638" cy="2677656"/>
            <a:chOff x="6657264" y="2669246"/>
            <a:chExt cx="3030638" cy="2677656"/>
          </a:xfrm>
        </p:grpSpPr>
        <p:sp>
          <p:nvSpPr>
            <p:cNvPr id="8" name="삼각형 45">
              <a:extLst>
                <a:ext uri="{FF2B5EF4-FFF2-40B4-BE49-F238E27FC236}">
                  <a16:creationId xmlns:a16="http://schemas.microsoft.com/office/drawing/2014/main" id="{0F575909-43E5-851A-C95A-7D6638B1F3B1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D2D8C2-F836-C95D-16A5-D565836F3B74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프로젝트의 페이지는 크게 </a:t>
              </a:r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index.php</a:t>
              </a:r>
              <a:endParaRPr kumimoji="1" lang="en-US" altLang="ko-KR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All.php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 </a:t>
              </a:r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me.php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로 구성하였습니다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  <a:p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Index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는 초기 화면으로서 </a:t>
              </a:r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mysql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을 이용해 </a:t>
              </a:r>
              <a:r>
                <a:rPr kumimoji="1" lang="en-US" altLang="ko-KR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db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와 연동하여 로그인 할 수 있도록 헤더를 구성하였고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간단한 회원가입 폼을 입력하여 회원가입을 할 수 있도록 하였습니다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</a:p>
            <a:p>
              <a:endParaRPr kumimoji="1" lang="en-US" altLang="ko-KR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  <a:p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All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은 누구든지 가입하지 않은 사용자도 게시물을 확인할 수 있도록 만들었고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 me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는 오로지 로그인을 한 사용자만이 확인 가능한 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private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한 페이지를 구성하여 접근통제기능을 수행하였습니다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  <a:endParaRPr kumimoji="1" lang="ko-KR" altLang="en-US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236441-E3BE-C2D2-5C42-F69AD776B64C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pic>
        <p:nvPicPr>
          <p:cNvPr id="12" name="그림 11" descr="텍스트, 하늘, 눈, 산이(가) 표시된 사진&#10;&#10;자동 생성된 설명">
            <a:extLst>
              <a:ext uri="{FF2B5EF4-FFF2-40B4-BE49-F238E27FC236}">
                <a16:creationId xmlns:a16="http://schemas.microsoft.com/office/drawing/2014/main" id="{7ABE2D39-DD14-3DC4-35D1-F8309B6B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07" y="2589219"/>
            <a:ext cx="4768215" cy="34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6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117785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B28E24-544C-4B74-8F2C-E7F4BBBAC81A}"/>
              </a:ext>
            </a:extLst>
          </p:cNvPr>
          <p:cNvSpPr txBox="1"/>
          <p:nvPr/>
        </p:nvSpPr>
        <p:spPr>
          <a:xfrm>
            <a:off x="426551" y="1409613"/>
            <a:ext cx="2336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EC8A62"/>
                </a:solidFill>
                <a:latin typeface="Arita-dotum(TTF) Medium" panose="02020603020101020101" pitchFamily="18" charset="-127"/>
                <a:ea typeface="Arita-dotum(TTF) Medium" panose="02020603020101020101" pitchFamily="18" charset="-127"/>
              </a:rPr>
              <a:t>프로젝트 설명</a:t>
            </a:r>
            <a:endParaRPr lang="en-US" altLang="ko-KR" sz="2400" b="1" dirty="0">
              <a:solidFill>
                <a:srgbClr val="EC8A62"/>
              </a:solidFill>
              <a:latin typeface="Arita-dotum(TTF) Medium" panose="02020603020101020101" pitchFamily="18" charset="-127"/>
              <a:ea typeface="Arita-dotum(TTF) Medium" panose="0202060302010102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742B75-B8B9-487E-B3B8-E5FF3049E6A0}"/>
              </a:ext>
            </a:extLst>
          </p:cNvPr>
          <p:cNvCxnSpPr>
            <a:cxnSpLocks/>
          </p:cNvCxnSpPr>
          <p:nvPr/>
        </p:nvCxnSpPr>
        <p:spPr>
          <a:xfrm>
            <a:off x="426551" y="1790947"/>
            <a:ext cx="9092601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3DFFFF-8D2D-4283-972F-D56BB7E15D45}"/>
              </a:ext>
            </a:extLst>
          </p:cNvPr>
          <p:cNvGrpSpPr/>
          <p:nvPr/>
        </p:nvGrpSpPr>
        <p:grpSpPr>
          <a:xfrm>
            <a:off x="351449" y="452819"/>
            <a:ext cx="3455355" cy="642375"/>
            <a:chOff x="351449" y="452819"/>
            <a:chExt cx="3455355" cy="6423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B0DFB2-A94A-4FC2-B63B-4E888CF56106}"/>
                </a:ext>
              </a:extLst>
            </p:cNvPr>
            <p:cNvSpPr txBox="1"/>
            <p:nvPr/>
          </p:nvSpPr>
          <p:spPr>
            <a:xfrm>
              <a:off x="463182" y="864362"/>
              <a:ext cx="1282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인적사항</a:t>
              </a:r>
              <a:endParaRPr lang="ko-KR" altLang="en-US" sz="700" dirty="0">
                <a:solidFill>
                  <a:schemeClr val="accent3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56B9E7-7D28-4192-9C5B-8D9FD35A790C}"/>
                </a:ext>
              </a:extLst>
            </p:cNvPr>
            <p:cNvSpPr txBox="1"/>
            <p:nvPr/>
          </p:nvSpPr>
          <p:spPr>
            <a:xfrm>
              <a:off x="1164070" y="864362"/>
              <a:ext cx="8301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이수 과목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7887D-C509-407A-8051-E8DFFE71EB53}"/>
                </a:ext>
              </a:extLst>
            </p:cNvPr>
            <p:cNvSpPr txBox="1"/>
            <p:nvPr/>
          </p:nvSpPr>
          <p:spPr>
            <a:xfrm>
              <a:off x="1881749" y="846723"/>
              <a:ext cx="12822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PROJECTS</a:t>
              </a:r>
              <a:endParaRPr lang="ko-KR" altLang="en-US" sz="900" b="1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34CD92-D8EB-4DFD-9846-CB3C6A607BC9}"/>
                </a:ext>
              </a:extLst>
            </p:cNvPr>
            <p:cNvSpPr txBox="1"/>
            <p:nvPr/>
          </p:nvSpPr>
          <p:spPr>
            <a:xfrm>
              <a:off x="2612739" y="864362"/>
              <a:ext cx="11940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교내외활동</a:t>
              </a:r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lang="ko-KR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자격증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26CB8-2F4E-46E7-9682-5727ED496137}"/>
                </a:ext>
              </a:extLst>
            </p:cNvPr>
            <p:cNvSpPr txBox="1"/>
            <p:nvPr/>
          </p:nvSpPr>
          <p:spPr>
            <a:xfrm>
              <a:off x="351449" y="452819"/>
              <a:ext cx="2836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</a:t>
              </a:r>
              <a:r>
                <a:rPr lang="en-US" altLang="ko-KR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[PORTFOLIO] </a:t>
              </a:r>
              <a:r>
                <a:rPr lang="ko-KR" altLang="en-US" b="1" dirty="0">
                  <a:solidFill>
                    <a:srgbClr val="EC8A62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홍길동</a:t>
              </a:r>
              <a:endParaRPr lang="ko-KR" altLang="en-US" sz="1000" b="1" dirty="0">
                <a:solidFill>
                  <a:srgbClr val="EC8A6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B5A6A91-36C8-967B-FCD5-9E70C4BA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031" y="1979252"/>
            <a:ext cx="4716418" cy="395850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281C5FC-5507-C717-97B5-4F60C92FC0A2}"/>
              </a:ext>
            </a:extLst>
          </p:cNvPr>
          <p:cNvGrpSpPr/>
          <p:nvPr/>
        </p:nvGrpSpPr>
        <p:grpSpPr>
          <a:xfrm>
            <a:off x="576628" y="2262023"/>
            <a:ext cx="3030638" cy="1384995"/>
            <a:chOff x="6657264" y="2669246"/>
            <a:chExt cx="3030638" cy="1384995"/>
          </a:xfrm>
        </p:grpSpPr>
        <p:sp>
          <p:nvSpPr>
            <p:cNvPr id="10" name="삼각형 45">
              <a:extLst>
                <a:ext uri="{FF2B5EF4-FFF2-40B4-BE49-F238E27FC236}">
                  <a16:creationId xmlns:a16="http://schemas.microsoft.com/office/drawing/2014/main" id="{352E7827-0814-A27F-5D75-EB037A91711B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DA23CF-E667-72E4-2751-D235787234F1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웹 페이지의 보안성과 안정성을 위하여 이메일의 유효성을 검사하는 것은 매우 중요합니다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회원 가입 시 적절한 이메일 주소인지를 확인하는 절차를 가지기 위하여 정규식에 해당하는지 검사하며 그렇지 않을 경우 오류메시지가 나타나도록 합니다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  <a:endParaRPr kumimoji="1" lang="ko-KR" altLang="en-US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70D3E6-F679-3AA7-F9F6-871897E660C8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70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3076F8B-246B-314F-9301-7251802B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434517"/>
            <a:ext cx="4588721" cy="463072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A02DD29-0675-9A68-9E5C-E1FC3FAD4042}"/>
              </a:ext>
            </a:extLst>
          </p:cNvPr>
          <p:cNvGrpSpPr/>
          <p:nvPr/>
        </p:nvGrpSpPr>
        <p:grpSpPr>
          <a:xfrm>
            <a:off x="845076" y="2155464"/>
            <a:ext cx="3030638" cy="830997"/>
            <a:chOff x="6657264" y="2669246"/>
            <a:chExt cx="3030638" cy="830997"/>
          </a:xfrm>
        </p:grpSpPr>
        <p:sp>
          <p:nvSpPr>
            <p:cNvPr id="6" name="삼각형 45">
              <a:extLst>
                <a:ext uri="{FF2B5EF4-FFF2-40B4-BE49-F238E27FC236}">
                  <a16:creationId xmlns:a16="http://schemas.microsoft.com/office/drawing/2014/main" id="{92E9C6DC-198B-6583-C1CA-880E3537F597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867BD-2880-C20D-3C1F-738F169465EB}"/>
                </a:ext>
              </a:extLst>
            </p:cNvPr>
            <p:cNvSpPr txBox="1"/>
            <p:nvPr/>
          </p:nvSpPr>
          <p:spPr>
            <a:xfrm>
              <a:off x="6841995" y="2669246"/>
              <a:ext cx="2845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추가로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이미 존재하는 이메일 주소이거나 비밀번호가 원하는 </a:t>
              </a:r>
              <a:r>
                <a:rPr kumimoji="1" lang="ko-KR" altLang="en-US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자리수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 이상이 되지 않을 경우 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false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를 </a:t>
              </a:r>
              <a:r>
                <a:rPr kumimoji="1" lang="ko-KR" altLang="en-US" sz="1200" b="1" dirty="0" err="1">
                  <a:latin typeface="THEJung120" panose="02020603020101020101" pitchFamily="18" charset="-127"/>
                  <a:ea typeface="THEJung120" panose="02020603020101020101" pitchFamily="18" charset="-127"/>
                </a:rPr>
                <a:t>리턴하여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 처리할 수 있습니다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  <a:endParaRPr kumimoji="1" lang="ko-KR" altLang="en-US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ACADE-BAB6-D981-0C5F-EA93F94B6BE0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64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B3F9EF3-0CD7-BF45-A62B-CCE747692D8B}"/>
              </a:ext>
            </a:extLst>
          </p:cNvPr>
          <p:cNvSpPr/>
          <p:nvPr/>
        </p:nvSpPr>
        <p:spPr>
          <a:xfrm>
            <a:off x="235570" y="215738"/>
            <a:ext cx="9670430" cy="642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63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02DD29-0675-9A68-9E5C-E1FC3FAD4042}"/>
              </a:ext>
            </a:extLst>
          </p:cNvPr>
          <p:cNvGrpSpPr/>
          <p:nvPr/>
        </p:nvGrpSpPr>
        <p:grpSpPr>
          <a:xfrm>
            <a:off x="845076" y="2055515"/>
            <a:ext cx="2907468" cy="830997"/>
            <a:chOff x="6657264" y="2569297"/>
            <a:chExt cx="2907468" cy="830997"/>
          </a:xfrm>
        </p:grpSpPr>
        <p:sp>
          <p:nvSpPr>
            <p:cNvPr id="6" name="삼각형 45">
              <a:extLst>
                <a:ext uri="{FF2B5EF4-FFF2-40B4-BE49-F238E27FC236}">
                  <a16:creationId xmlns:a16="http://schemas.microsoft.com/office/drawing/2014/main" id="{92E9C6DC-198B-6583-C1CA-880E3537F597}"/>
                </a:ext>
              </a:extLst>
            </p:cNvPr>
            <p:cNvSpPr/>
            <p:nvPr/>
          </p:nvSpPr>
          <p:spPr>
            <a:xfrm rot="5400000">
              <a:off x="6652273" y="2730796"/>
              <a:ext cx="133104" cy="123122"/>
            </a:xfrm>
            <a:prstGeom prst="triangle">
              <a:avLst/>
            </a:prstGeom>
            <a:solidFill>
              <a:srgbClr val="F4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63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8867BD-2880-C20D-3C1F-738F169465EB}"/>
                </a:ext>
              </a:extLst>
            </p:cNvPr>
            <p:cNvSpPr txBox="1"/>
            <p:nvPr/>
          </p:nvSpPr>
          <p:spPr>
            <a:xfrm>
              <a:off x="6718825" y="2569297"/>
              <a:ext cx="2845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Me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페이지는 게시물을 올리거나 공감을 할 수 있도록 하였으며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, </a:t>
              </a:r>
              <a:r>
                <a:rPr kumimoji="1" lang="ko-KR" altLang="en-US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파일을 선택하여 커버사진 및 프로필사진을 변경할 수 있도록 하였습니다</a:t>
              </a:r>
              <a:r>
                <a:rPr kumimoji="1" lang="en-US" altLang="ko-KR" sz="1200" b="1" dirty="0">
                  <a:latin typeface="THEJung120" panose="02020603020101020101" pitchFamily="18" charset="-127"/>
                  <a:ea typeface="THEJung120" panose="02020603020101020101" pitchFamily="18" charset="-127"/>
                </a:rPr>
                <a:t>.</a:t>
              </a:r>
              <a:endParaRPr kumimoji="1" lang="ko-KR" altLang="en-US" sz="1200" b="1" dirty="0"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ACADE-BAB6-D981-0C5F-EA93F94B6BE0}"/>
                </a:ext>
              </a:extLst>
            </p:cNvPr>
            <p:cNvSpPr txBox="1"/>
            <p:nvPr/>
          </p:nvSpPr>
          <p:spPr>
            <a:xfrm>
              <a:off x="6657264" y="300126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HEJung120" panose="02020603020101020101" pitchFamily="18" charset="-127"/>
                <a:ea typeface="THEJung120" panose="02020603020101020101" pitchFamily="18" charset="-127"/>
              </a:endParaRPr>
            </a:p>
          </p:txBody>
        </p:sp>
      </p:grp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DBD7872-915F-B727-AD9E-B4701F24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487" y="1124126"/>
            <a:ext cx="4797876" cy="491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3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피티빵빵 템플릿 10] 포트폴리오 템플릿" id="{67AFF043-D55F-C240-A994-2855FEAC5158}" vid="{F346FD73-7CB5-304A-825D-0BE441E5B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650</TotalTime>
  <Words>825</Words>
  <Application>Microsoft Office PowerPoint</Application>
  <PresentationFormat>A4 용지(210x297mm)</PresentationFormat>
  <Paragraphs>188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Arita-dotum(OTF) Medium</vt:lpstr>
      <vt:lpstr>Arita-dotum(TTF) Medium</vt:lpstr>
      <vt:lpstr>KoreanYNMYTL</vt:lpstr>
      <vt:lpstr>NanumBarunGothic</vt:lpstr>
      <vt:lpstr>THEJung120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정원준(정보통신학부)</cp:lastModifiedBy>
  <cp:revision>71</cp:revision>
  <dcterms:created xsi:type="dcterms:W3CDTF">2019-05-09T15:54:43Z</dcterms:created>
  <dcterms:modified xsi:type="dcterms:W3CDTF">2023-01-25T05:31:01Z</dcterms:modified>
</cp:coreProperties>
</file>